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matic SC"/>
      <p:regular r:id="rId14"/>
      <p:bold r:id="rId15"/>
    </p:embeddedFont>
    <p:embeddedFont>
      <p:font typeface="Source Code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cbf8ec702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cbf8ec702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cbf8ec702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cbf8ec702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cbf8ec702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cbf8ec702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cbf8ec702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cbf8ec702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cbf8ec702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cbf8ec702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cbf8ec702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cbf8ec702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cbf8ec702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cbf8ec702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Тема: Патриоты России</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5 класс</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2200">
                <a:solidFill>
                  <a:srgbClr val="333333"/>
                </a:solidFill>
                <a:highlight>
                  <a:srgbClr val="FFFFFF"/>
                </a:highlight>
                <a:latin typeface="Times New Roman"/>
                <a:ea typeface="Times New Roman"/>
                <a:cs typeface="Times New Roman"/>
                <a:sym typeface="Times New Roman"/>
              </a:rPr>
              <a:t>Патриот</a:t>
            </a:r>
            <a:r>
              <a:rPr b="0" lang="ru" sz="2200">
                <a:solidFill>
                  <a:srgbClr val="333333"/>
                </a:solidFill>
                <a:highlight>
                  <a:srgbClr val="FFFFFF"/>
                </a:highlight>
                <a:latin typeface="Times New Roman"/>
                <a:ea typeface="Times New Roman"/>
                <a:cs typeface="Times New Roman"/>
                <a:sym typeface="Times New Roman"/>
              </a:rPr>
              <a:t> - человек, преданный своему народу, любящий своё отечество. </a:t>
            </a:r>
            <a:endParaRPr sz="5400">
              <a:latin typeface="Times New Roman"/>
              <a:ea typeface="Times New Roman"/>
              <a:cs typeface="Times New Roman"/>
              <a:sym typeface="Times New Roman"/>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От Нижнего Новгорода Пошла в поход рать народная. Раз, два. Впереди дорога трудная. Раз, два. Впереди их ждет Москва. Мы погоним, погоним из города Иноземных захватчиков.</a:t>
            </a:r>
            <a:endParaRPr/>
          </a:p>
          <a:p>
            <a:pPr indent="0" lvl="0" marL="0" rtl="0" algn="l">
              <a:spcBef>
                <a:spcPts val="1200"/>
              </a:spcBef>
              <a:spcAft>
                <a:spcPts val="1200"/>
              </a:spcAft>
              <a:buNone/>
            </a:pPr>
            <a:r>
              <a:t/>
            </a:r>
            <a:endParaRPr/>
          </a:p>
        </p:txBody>
      </p:sp>
      <p:pic>
        <p:nvPicPr>
          <p:cNvPr id="64" name="Google Shape;64;p14"/>
          <p:cNvPicPr preferRelativeResize="0"/>
          <p:nvPr/>
        </p:nvPicPr>
        <p:blipFill>
          <a:blip r:embed="rId3">
            <a:alphaModFix/>
          </a:blip>
          <a:stretch>
            <a:fillRect/>
          </a:stretch>
        </p:blipFill>
        <p:spPr>
          <a:xfrm>
            <a:off x="191100" y="2266000"/>
            <a:ext cx="8599376" cy="2571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1" name="Google Shape;71;p15"/>
          <p:cNvPicPr preferRelativeResize="0"/>
          <p:nvPr/>
        </p:nvPicPr>
        <p:blipFill>
          <a:blip r:embed="rId3">
            <a:alphaModFix/>
          </a:blip>
          <a:stretch>
            <a:fillRect/>
          </a:stretch>
        </p:blipFill>
        <p:spPr>
          <a:xfrm>
            <a:off x="0" y="219750"/>
            <a:ext cx="9144000" cy="4923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 name="Google Shape;77;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8" name="Google Shape;78;p16"/>
          <p:cNvPicPr preferRelativeResize="0"/>
          <p:nvPr/>
        </p:nvPicPr>
        <p:blipFill>
          <a:blip r:embed="rId3">
            <a:alphaModFix/>
          </a:blip>
          <a:stretch>
            <a:fillRect/>
          </a:stretch>
        </p:blipFill>
        <p:spPr>
          <a:xfrm>
            <a:off x="353525" y="292850"/>
            <a:ext cx="8478776" cy="4850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Кузьма Минин</a:t>
            </a:r>
            <a:endParaRPr/>
          </a:p>
        </p:txBody>
      </p:sp>
      <p:sp>
        <p:nvSpPr>
          <p:cNvPr id="84" name="Google Shape;84;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ru" sz="1800">
                <a:latin typeface="Times New Roman"/>
                <a:ea typeface="Times New Roman"/>
                <a:cs typeface="Times New Roman"/>
                <a:sym typeface="Times New Roman"/>
              </a:rPr>
              <a:t>Талант торговца позволил стать ему уважаемым дворянином и доверенным лицом царя Михаила Федоровича.</a:t>
            </a:r>
            <a:endParaRPr sz="1800">
              <a:latin typeface="Times New Roman"/>
              <a:ea typeface="Times New Roman"/>
              <a:cs typeface="Times New Roman"/>
              <a:sym typeface="Times New Roman"/>
            </a:endParaRPr>
          </a:p>
          <a:p>
            <a:pPr indent="0" lvl="0" marL="0" rtl="0" algn="l">
              <a:spcBef>
                <a:spcPts val="1200"/>
              </a:spcBef>
              <a:spcAft>
                <a:spcPts val="0"/>
              </a:spcAft>
              <a:buNone/>
            </a:pPr>
            <a:r>
              <a:rPr lang="ru" sz="1800">
                <a:latin typeface="Times New Roman"/>
                <a:ea typeface="Times New Roman"/>
                <a:cs typeface="Times New Roman"/>
                <a:sym typeface="Times New Roman"/>
              </a:rPr>
              <a:t>Еще до окончания Смутного времени Кузьма стал членом высшего органа власти, на тот момент называвшегося Советом всей земли. Староста не мог похвастаться благородным происхождением, но, несмотря на это, ни одно решение не принималось без его участия.</a:t>
            </a:r>
            <a:endParaRPr sz="1800">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5" name="Google Shape;85;p17"/>
          <p:cNvPicPr preferRelativeResize="0"/>
          <p:nvPr/>
        </p:nvPicPr>
        <p:blipFill>
          <a:blip r:embed="rId3">
            <a:alphaModFix/>
          </a:blip>
          <a:stretch>
            <a:fillRect/>
          </a:stretch>
        </p:blipFill>
        <p:spPr>
          <a:xfrm>
            <a:off x="3272100" y="152400"/>
            <a:ext cx="5719500" cy="4289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Дмитрий Пожарский</a:t>
            </a:r>
            <a:endParaRPr/>
          </a:p>
        </p:txBody>
      </p:sp>
      <p:sp>
        <p:nvSpPr>
          <p:cNvPr id="91" name="Google Shape;91;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300">
                <a:solidFill>
                  <a:srgbClr val="222222"/>
                </a:solidFill>
                <a:highlight>
                  <a:srgbClr val="FFFFFF"/>
                </a:highlight>
                <a:latin typeface="Arial"/>
                <a:ea typeface="Arial"/>
                <a:cs typeface="Arial"/>
                <a:sym typeface="Arial"/>
              </a:rPr>
              <a:t>Князь Дми́трий Миха́йлович Пожа́рский (1 ноября 1578 года — 30 апреля 1642 года) — русский национальный герой, военный и политический деятель, глава Второго народного ополчения, освободившего Москву от польско-литовских оккупантов.</a:t>
            </a:r>
            <a:endParaRPr sz="1300">
              <a:solidFill>
                <a:srgbClr val="222222"/>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3272100" y="152400"/>
            <a:ext cx="5432375"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98" name="Google Shape;98;p19"/>
          <p:cNvPicPr preferRelativeResize="0"/>
          <p:nvPr/>
        </p:nvPicPr>
        <p:blipFill>
          <a:blip r:embed="rId3">
            <a:alphaModFix/>
          </a:blip>
          <a:stretch>
            <a:fillRect/>
          </a:stretch>
        </p:blipFill>
        <p:spPr>
          <a:xfrm>
            <a:off x="152400" y="152400"/>
            <a:ext cx="8466075" cy="4676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1389600"/>
            <a:ext cx="8077500" cy="3179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SzPts val="852"/>
              <a:buNone/>
            </a:pPr>
            <a:r>
              <a:rPr lang="ru" sz="1729">
                <a:latin typeface="Times New Roman"/>
                <a:ea typeface="Times New Roman"/>
                <a:cs typeface="Times New Roman"/>
                <a:sym typeface="Times New Roman"/>
              </a:rPr>
              <a:t>Работу над памятником поручили известному скульптору Ивану Петровичу Мартосу. Его проект был признан на конкурсе самым лучшим. Конкурс происходил через 200 лет после победы над поляками - в 1812 году. Начать работу скульптор не успел, так как началась война. Ушёл и в ополчение и сын Ивана Петровича - Алексей. Прошло 6 лет после окончания войны. Сын Мартоса не вернулся с войны. Погиб в плену у французов второй сын скульптора. Но убитый горем скульптор не оставил работы над памятником. Сначала памятник стоял перед торговыми рядами. Вскоре на Красной площади был открыт монумент, на гранитном постаменте которого бронзовыми буквами была начертана надпись: «Гражданину Минину и князю Пожарскому благодарная Россия». А под надписью, тоже из бронзы, выпуклый рисунок-барельеф. На барельефе пожилой мужчина отдаёт в ополчение двух своих сыновей</a:t>
            </a:r>
            <a:endParaRPr sz="1729">
              <a:latin typeface="Times New Roman"/>
              <a:ea typeface="Times New Roman"/>
              <a:cs typeface="Times New Roman"/>
              <a:sym typeface="Times New Roman"/>
            </a:endParaRPr>
          </a:p>
        </p:txBody>
      </p:sp>
      <p:sp>
        <p:nvSpPr>
          <p:cNvPr id="104" name="Google Shape;104;p2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ru"/>
              <a:t>Работа над памятником</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